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2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6" r:id="rId17"/>
    <p:sldId id="277" r:id="rId18"/>
    <p:sldId id="278" r:id="rId19"/>
    <p:sldId id="265" r:id="rId20"/>
    <p:sldId id="279" r:id="rId21"/>
    <p:sldId id="280" r:id="rId22"/>
    <p:sldId id="267" r:id="rId23"/>
    <p:sldId id="281" r:id="rId24"/>
    <p:sldId id="282" r:id="rId25"/>
    <p:sldId id="283" r:id="rId26"/>
    <p:sldId id="284" r:id="rId27"/>
    <p:sldId id="268" r:id="rId28"/>
    <p:sldId id="257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2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9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2100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4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27728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610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14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85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34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4390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42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9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5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84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054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.stanford.edu/blog/ethical_best_practic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practicalethics.ox.ac.uk/2014/03/computer-vision-and-emotional-privacy/" TargetMode="External"/><Relationship Id="rId2" Type="http://schemas.openxmlformats.org/officeDocument/2006/relationships/hyperlink" Target="https://www.emeraldinsight.com/doi/pdfplus/10.1108/1477996048000024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W17-1604.pdf" TargetMode="External"/><Relationship Id="rId2" Type="http://schemas.openxmlformats.org/officeDocument/2006/relationships/hyperlink" Target="http://aclweb.org/anthology/P16-209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events/ai-salon/&amp;sa=D&amp;ust=1550739471132000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gendershade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endershades.org/index.html" TargetMode="External"/><Relationship Id="rId7" Type="http://schemas.openxmlformats.org/officeDocument/2006/relationships/hyperlink" Target="https://www.fast.ai/2018/09/24/ai-ethics-resources/" TargetMode="External"/><Relationship Id="rId2" Type="http://schemas.openxmlformats.org/officeDocument/2006/relationships/hyperlink" Target="https://thegradient.pub/in-favor-of-developing-ethical-best-practices-in-ai-re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atconference.org/2019/acceptedpapers.html" TargetMode="External"/><Relationship Id="rId5" Type="http://schemas.openxmlformats.org/officeDocument/2006/relationships/hyperlink" Target="https://www.nytimes.com/2019/01/24/technology/amazon-facial-technology-study.html" TargetMode="External"/><Relationship Id="rId4" Type="http://schemas.openxmlformats.org/officeDocument/2006/relationships/hyperlink" Target="https://www.nytimes.com/2017/10/09/science/stanford-sexual-orientation-study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1B86-537E-BB4A-9650-2DE2ABCBF2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Ethics in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772B7-C360-9C4F-910C-F5EF38E29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CSCI 8360 Data Science Practicum</a:t>
            </a:r>
          </a:p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http://ai.stanford.edu/blog/ethical_best_practices</a:t>
            </a:r>
            <a:r>
              <a:rPr lang="en-US">
                <a:hlinkClick r:id="rId2"/>
              </a:rPr>
              <a:t>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5AF1-B84F-8348-96FD-518D7B8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35767-5131-D54A-992B-414A468E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dirty="0"/>
              <a:t>Potential mitigation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52880-07A2-094C-9EB2-7C9EFE9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19" y="2004370"/>
            <a:ext cx="87884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FE7BD-A77C-374C-BE9D-1CDEB591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19" y="2004370"/>
            <a:ext cx="8813800" cy="4254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975D89-2D41-AE43-8D97-AD9470463C9C}"/>
              </a:ext>
            </a:extLst>
          </p:cNvPr>
          <p:cNvSpPr/>
          <p:nvPr/>
        </p:nvSpPr>
        <p:spPr>
          <a:xfrm>
            <a:off x="3137255" y="6634551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9504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956D7-E40B-6245-9CC7-B69912DF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AFDD-7E00-964E-8822-C78EFE52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facial recognition in public places</a:t>
            </a:r>
          </a:p>
          <a:p>
            <a:pPr lvl="1"/>
            <a:r>
              <a:rPr lang="en-US" dirty="0"/>
              <a:t>City centers, airports</a:t>
            </a:r>
          </a:p>
          <a:p>
            <a:pPr lvl="1"/>
            <a:r>
              <a:rPr lang="en-US" dirty="0"/>
              <a:t>Concerns of error, function creep, and privacy</a:t>
            </a:r>
          </a:p>
          <a:p>
            <a:pPr lvl="2"/>
            <a:r>
              <a:rPr lang="en-US" dirty="0">
                <a:hlinkClick r:id="rId2"/>
              </a:rPr>
              <a:t>https://www.emeraldinsight.com/doi/pdfplus/10.1108/14779960480000246</a:t>
            </a:r>
            <a:r>
              <a:rPr lang="en-US" dirty="0"/>
              <a:t> (paywall)</a:t>
            </a:r>
          </a:p>
          <a:p>
            <a:pPr lvl="1"/>
            <a:r>
              <a:rPr lang="en-US" dirty="0"/>
              <a:t>Emotional privacy</a:t>
            </a:r>
          </a:p>
          <a:p>
            <a:pPr lvl="2"/>
            <a:r>
              <a:rPr lang="en-US" dirty="0"/>
              <a:t>Masking emotions</a:t>
            </a:r>
          </a:p>
          <a:p>
            <a:pPr lvl="2"/>
            <a:r>
              <a:rPr lang="en-US" dirty="0"/>
              <a:t>Social cohesion</a:t>
            </a:r>
          </a:p>
          <a:p>
            <a:pPr lvl="2"/>
            <a:r>
              <a:rPr lang="en-US" dirty="0">
                <a:hlinkClick r:id="rId3"/>
              </a:rPr>
              <a:t>http://blog.practicalethics.ox.ac.uk/2014/03/computer-vision-and-emotional-privacy/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B4467-4649-1D41-B658-AB32F9571FDF}"/>
              </a:ext>
            </a:extLst>
          </p:cNvPr>
          <p:cNvSpPr/>
          <p:nvPr/>
        </p:nvSpPr>
        <p:spPr>
          <a:xfrm>
            <a:off x="2813222" y="650394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www.emeraldinsight.com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/abs/10.1108/14779960480000246</a:t>
            </a:r>
          </a:p>
        </p:txBody>
      </p:sp>
    </p:spTree>
    <p:extLst>
      <p:ext uri="{BB962C8B-B14F-4D97-AF65-F5344CB8AC3E}">
        <p14:creationId xmlns:p14="http://schemas.microsoft.com/office/powerpoint/2010/main" val="12266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societal impacts of natural language processing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86AA5-3B6C-C64A-A806-CFB9A74A7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985" y="2656246"/>
            <a:ext cx="5382226" cy="39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8364-0184-E041-A097-07368E2C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232E-95D2-234D-82DC-205D1EF0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Exclusion and demographic bias</a:t>
            </a:r>
          </a:p>
          <a:p>
            <a:r>
              <a:rPr lang="en-US" dirty="0"/>
              <a:t>Overgeneralization and confirmation bias</a:t>
            </a:r>
          </a:p>
          <a:p>
            <a:r>
              <a:rPr lang="en-US" dirty="0"/>
              <a:t>Topic overexposure (availability heuristic) and underexposure</a:t>
            </a:r>
          </a:p>
          <a:p>
            <a:r>
              <a:rPr lang="en-US" dirty="0">
                <a:hlinkClick r:id="rId2"/>
              </a:rPr>
              <a:t>http://aclweb.org/anthology/P16-2096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NLP ethical best practices </a:t>
            </a:r>
            <a:r>
              <a:rPr lang="en-US" dirty="0">
                <a:hlinkClick r:id="rId3"/>
              </a:rPr>
              <a:t>http://aclweb.org/anthology/W17-1604.pdf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6EFCC-C3F5-F243-A2FA-B72CBC7EA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8" y="4631895"/>
            <a:ext cx="7112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5BC-9903-D942-A03C-7881793C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5381-8634-DD4B-818F-A3E0757D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r>
              <a:rPr lang="en-US" dirty="0"/>
              <a:t>Consider: “dual-use” technologies</a:t>
            </a:r>
          </a:p>
          <a:p>
            <a:pPr lvl="1"/>
            <a:r>
              <a:rPr lang="en-US" dirty="0"/>
              <a:t>Technologies designed for civilian use but which may have military applications</a:t>
            </a:r>
          </a:p>
          <a:p>
            <a:pPr lvl="1"/>
            <a:r>
              <a:rPr lang="en-US" dirty="0"/>
              <a:t>Google’s Project Maven, software for automated drone surveillance for the Pentagon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Microsoft employees have protested the company’s involvement in the same Department of Defense program</a:t>
            </a:r>
          </a:p>
          <a:p>
            <a:pPr lvl="1"/>
            <a:r>
              <a:rPr lang="en-US" dirty="0"/>
              <a:t>Amazon’s collaboration with the US Immigration and Customs Enforcement (ICE)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369EE-90DF-0A43-BB11-D77B517D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6" y="3429000"/>
            <a:ext cx="8370419" cy="23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111D-4E65-B54A-A53D-0ADB5A76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128D-F1B4-D343-B6DD-72E697664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388143" cy="3777622"/>
          </a:xfrm>
        </p:spPr>
        <p:txBody>
          <a:bodyPr/>
          <a:lstStyle/>
          <a:p>
            <a:r>
              <a:rPr lang="en-US" b="1" dirty="0"/>
              <a:t>Codes of Ethics</a:t>
            </a:r>
          </a:p>
          <a:p>
            <a:r>
              <a:rPr lang="en-US" dirty="0"/>
              <a:t>Some have advocated for a “Data Science Hippocratic Oath”</a:t>
            </a:r>
          </a:p>
          <a:p>
            <a:endParaRPr lang="en-US" dirty="0"/>
          </a:p>
          <a:p>
            <a:r>
              <a:rPr lang="en-US" dirty="0"/>
              <a:t>IEEE and ACM organizations have explicit codes of ethics</a:t>
            </a:r>
          </a:p>
          <a:p>
            <a:r>
              <a:rPr lang="en-US" dirty="0"/>
              <a:t>AI research is arguably unique, but </a:t>
            </a:r>
            <a:r>
              <a:rPr lang="en-US" dirty="0" err="1"/>
              <a:t>NeurIPS</a:t>
            </a:r>
            <a:r>
              <a:rPr lang="en-US" dirty="0"/>
              <a:t> 2018 has a Code of Conduct and the ML Ally Pledge is similarly well constructed</a:t>
            </a:r>
          </a:p>
          <a:p>
            <a:r>
              <a:rPr lang="en-US" dirty="0"/>
              <a:t>Many other institutions and “influencing” organizations have begun making their 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3B112-9160-264E-A0EE-7D6915C9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355" y="1990411"/>
            <a:ext cx="303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6329-B3BC-E948-A62C-FABC32C9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C0BD-2A47-9645-8BA3-4B36275B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misuses and ethical considerations of new AI and data science algorithms / packages are rarely identified and pointed out, either in documentation or in academic papers</a:t>
            </a:r>
          </a:p>
          <a:p>
            <a:pPr lvl="1"/>
            <a:r>
              <a:rPr lang="en-US" dirty="0"/>
              <a:t>Amazon’s </a:t>
            </a:r>
            <a:r>
              <a:rPr lang="en-US" dirty="0" err="1"/>
              <a:t>Rekognition</a:t>
            </a:r>
            <a:r>
              <a:rPr lang="en-US" dirty="0"/>
              <a:t> product for facial recognition did not warn about the high false positive rate associated with its default parameters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059A4-972A-1A40-9E81-D72A1BC3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623" y="3727963"/>
            <a:ext cx="4284019" cy="29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E3D9-0845-FF49-A769-051F22A7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482-9782-A641-96CD-9357F7BC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“Ethical Considerations” section in published works (academic, code documentation, blog posts,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Margaret Mitchell, Senior Research</a:t>
            </a:r>
            <a:br>
              <a:rPr lang="en-US" dirty="0"/>
            </a:br>
            <a:r>
              <a:rPr lang="en-US" dirty="0"/>
              <a:t>Scientist at Google, Tech Lead for</a:t>
            </a:r>
            <a:br>
              <a:rPr lang="en-US" dirty="0"/>
            </a:br>
            <a:r>
              <a:rPr lang="en-US" dirty="0"/>
              <a:t>Google’s ML fairness effort</a:t>
            </a:r>
          </a:p>
          <a:p>
            <a:pPr lvl="1"/>
            <a:r>
              <a:rPr lang="en-US" dirty="0"/>
              <a:t>2017 paper flagging patient suicide</a:t>
            </a:r>
            <a:br>
              <a:rPr lang="en-US" dirty="0"/>
            </a:br>
            <a:r>
              <a:rPr lang="en-US" dirty="0"/>
              <a:t>risk in clinical settings given their </a:t>
            </a:r>
            <a:br>
              <a:rPr lang="en-US" dirty="0"/>
            </a:br>
            <a:r>
              <a:rPr lang="en-US" dirty="0"/>
              <a:t>writings as input</a:t>
            </a:r>
          </a:p>
          <a:p>
            <a:pPr lvl="1"/>
            <a:r>
              <a:rPr lang="en-US" dirty="0"/>
              <a:t>Point out clear cases of potential</a:t>
            </a:r>
            <a:br>
              <a:rPr lang="en-US" dirty="0"/>
            </a:br>
            <a:r>
              <a:rPr lang="en-US" dirty="0"/>
              <a:t>ethical mis-use and how their study</a:t>
            </a:r>
            <a:br>
              <a:rPr lang="en-US" dirty="0"/>
            </a:br>
            <a:r>
              <a:rPr lang="en-US" dirty="0"/>
              <a:t>mitigated these concerns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BCF0E-5E76-3844-AEF1-16CF83E6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60" y="2656703"/>
            <a:ext cx="4058987" cy="39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917A-33A0-8142-B272-7DF8A2BF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2FF-C8E3-7D4D-899D-8BE13F8F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Standardizing means of communicating aspects of new datasets and AI services</a:t>
            </a:r>
          </a:p>
          <a:p>
            <a:endParaRPr lang="en-US" dirty="0"/>
          </a:p>
          <a:p>
            <a:r>
              <a:rPr lang="en-US" dirty="0"/>
              <a:t>Datasheets for</a:t>
            </a:r>
            <a:br>
              <a:rPr lang="en-US" dirty="0"/>
            </a:br>
            <a:r>
              <a:rPr lang="en-US" dirty="0"/>
              <a:t>datasets</a:t>
            </a:r>
          </a:p>
          <a:p>
            <a:r>
              <a:rPr lang="en-US" dirty="0"/>
              <a:t>Data statements</a:t>
            </a:r>
            <a:br>
              <a:rPr lang="en-US" dirty="0"/>
            </a:br>
            <a:r>
              <a:rPr lang="en-US" dirty="0"/>
              <a:t>for NLP</a:t>
            </a:r>
          </a:p>
          <a:p>
            <a:r>
              <a:rPr lang="en-US" dirty="0"/>
              <a:t>Policy certificates</a:t>
            </a:r>
            <a:br>
              <a:rPr lang="en-US" dirty="0"/>
            </a:br>
            <a:r>
              <a:rPr lang="en-US" dirty="0"/>
              <a:t>for RL</a:t>
            </a:r>
          </a:p>
          <a:p>
            <a:r>
              <a:rPr lang="en-US" dirty="0"/>
              <a:t>Declarations of</a:t>
            </a:r>
            <a:br>
              <a:rPr lang="en-US" dirty="0"/>
            </a:br>
            <a:r>
              <a:rPr lang="en-US" dirty="0"/>
              <a:t>AI service conformity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0F42B-A3B6-5341-9B6C-2322C972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85" y="2656702"/>
            <a:ext cx="6531108" cy="399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9E74-77E2-9343-8344-2B48323B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Approval and Terms of Access for datasets, code, and models</a:t>
            </a:r>
          </a:p>
          <a:p>
            <a:endParaRPr lang="en-US" dirty="0"/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One of the most important computer vision datasets of the decade</a:t>
            </a:r>
          </a:p>
          <a:p>
            <a:pPr lvl="1"/>
            <a:r>
              <a:rPr lang="en-US" dirty="0"/>
              <a:t>Downloading it requires agreeing to terms of access!</a:t>
            </a:r>
          </a:p>
          <a:p>
            <a:pPr lvl="1"/>
            <a:r>
              <a:rPr lang="en-US" dirty="0"/>
              <a:t>Admittedly increases overhead for host lab or organization, but helps mitigate the dual-use problem</a:t>
            </a:r>
          </a:p>
          <a:p>
            <a:endParaRPr lang="en-US" dirty="0"/>
          </a:p>
          <a:p>
            <a:r>
              <a:rPr lang="en-US" dirty="0"/>
              <a:t>A “Responsible AI License” for code and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1024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3D5B-FC36-614F-AF75-75145DD6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Lecture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1BE2A-97C8-4142-900E-14EC6C49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68" y="2444750"/>
            <a:ext cx="7721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8A3-8922-3B45-8565-F93C8F5D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6EBE3-C29B-4443-BD61-485329C6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18" y="1642840"/>
            <a:ext cx="665369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9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A9F6-4486-5A45-A182-03EFE9FE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476-4CEC-7344-8749-74589ED0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Use, share, and create emerging tools to detect bias and explore datasets for ethical considerations</a:t>
            </a:r>
          </a:p>
          <a:p>
            <a:endParaRPr lang="en-US" dirty="0"/>
          </a:p>
          <a:p>
            <a:r>
              <a:rPr lang="en-US" dirty="0"/>
              <a:t>IBM’s AI Fairness 360</a:t>
            </a:r>
          </a:p>
          <a:p>
            <a:r>
              <a:rPr lang="en-US" dirty="0"/>
              <a:t>Google’s What-If</a:t>
            </a:r>
          </a:p>
          <a:p>
            <a:r>
              <a:rPr lang="en-US" dirty="0" err="1"/>
              <a:t>gn_glove</a:t>
            </a:r>
            <a:r>
              <a:rPr lang="en-US" dirty="0"/>
              <a:t>, a gender-</a:t>
            </a:r>
            <a:br>
              <a:rPr lang="en-US" dirty="0"/>
            </a:br>
            <a:r>
              <a:rPr lang="en-US" dirty="0"/>
              <a:t>neutral word2vec-</a:t>
            </a:r>
            <a:br>
              <a:rPr lang="en-US" dirty="0"/>
            </a:br>
            <a:r>
              <a:rPr lang="en-US" dirty="0"/>
              <a:t>like embedding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37CE3-6D17-DB4E-8478-A471B0278B59}"/>
              </a:ext>
            </a:extLst>
          </p:cNvPr>
          <p:cNvGrpSpPr/>
          <p:nvPr/>
        </p:nvGrpSpPr>
        <p:grpSpPr>
          <a:xfrm>
            <a:off x="5377935" y="2790511"/>
            <a:ext cx="6502400" cy="2710022"/>
            <a:chOff x="5377935" y="2790511"/>
            <a:chExt cx="6502400" cy="27100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E6A10-10CB-2F4F-A97B-CBED9729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7935" y="2790511"/>
              <a:ext cx="6502400" cy="2463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82E857-4428-4D43-8A7B-10763E613F37}"/>
                </a:ext>
              </a:extLst>
            </p:cNvPr>
            <p:cNvSpPr/>
            <p:nvPr/>
          </p:nvSpPr>
          <p:spPr>
            <a:xfrm>
              <a:off x="6260757" y="5254312"/>
              <a:ext cx="473675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www.ibm.com</a:t>
              </a:r>
              <a:r>
                <a:rPr lang="en-US" sz="1000" dirty="0"/>
                <a:t>/blogs/research/2018/09/ai-fairness-360/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7541CC-0C1D-9F48-BA68-3BFD559ADA8F}"/>
              </a:ext>
            </a:extLst>
          </p:cNvPr>
          <p:cNvGrpSpPr/>
          <p:nvPr/>
        </p:nvGrpSpPr>
        <p:grpSpPr>
          <a:xfrm>
            <a:off x="5502876" y="2790510"/>
            <a:ext cx="6332151" cy="2591462"/>
            <a:chOff x="5463059" y="3301225"/>
            <a:chExt cx="6332151" cy="2591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6EB57-2F86-7E4A-A242-A42CE768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059" y="3301225"/>
              <a:ext cx="6332151" cy="23452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A819B-FF0E-2446-B364-CE824F4CF03C}"/>
                </a:ext>
              </a:extLst>
            </p:cNvPr>
            <p:cNvSpPr/>
            <p:nvPr/>
          </p:nvSpPr>
          <p:spPr>
            <a:xfrm>
              <a:off x="7440306" y="5646466"/>
              <a:ext cx="265329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https://pair-</a:t>
              </a:r>
              <a:r>
                <a:rPr lang="en-US" sz="1000" dirty="0" err="1"/>
                <a:t>code.github.io</a:t>
              </a:r>
              <a:r>
                <a:rPr lang="en-US" sz="1000" dirty="0"/>
                <a:t>/what-if-tool/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975E4C-8351-9846-B4EB-B822FA3C6CFD}"/>
              </a:ext>
            </a:extLst>
          </p:cNvPr>
          <p:cNvGrpSpPr/>
          <p:nvPr/>
        </p:nvGrpSpPr>
        <p:grpSpPr>
          <a:xfrm>
            <a:off x="6689468" y="2580021"/>
            <a:ext cx="4330700" cy="3531878"/>
            <a:chOff x="6260757" y="2825122"/>
            <a:chExt cx="4330700" cy="35318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0949B-8162-C14A-A523-20B51A01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0757" y="2825122"/>
              <a:ext cx="4330700" cy="33147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0A1537-A17B-F04E-A656-EA197388769E}"/>
                </a:ext>
              </a:extLst>
            </p:cNvPr>
            <p:cNvSpPr/>
            <p:nvPr/>
          </p:nvSpPr>
          <p:spPr>
            <a:xfrm>
              <a:off x="7219687" y="6110779"/>
              <a:ext cx="241284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arxiv.org</a:t>
              </a:r>
              <a:r>
                <a:rPr lang="en-US" sz="1000" dirty="0"/>
                <a:t>/pdf/1809.01496.pdf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9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952-9D6D-2444-B6D2-4C34D65A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5438-A050-CD4E-91BE-15FE1AE2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466496" cy="3777622"/>
          </a:xfrm>
        </p:spPr>
        <p:txBody>
          <a:bodyPr/>
          <a:lstStyle/>
          <a:p>
            <a:r>
              <a:rPr lang="en-US" b="1" dirty="0"/>
              <a:t>This is where we ALL come in</a:t>
            </a:r>
          </a:p>
          <a:p>
            <a:endParaRPr lang="en-US" b="1" dirty="0"/>
          </a:p>
          <a:p>
            <a:r>
              <a:rPr lang="en-US" dirty="0"/>
              <a:t>Bring up concerns in talks</a:t>
            </a:r>
            <a:br>
              <a:rPr lang="en-US" dirty="0"/>
            </a:br>
            <a:r>
              <a:rPr lang="en-US" dirty="0"/>
              <a:t>and classrooms (like this one!)</a:t>
            </a:r>
          </a:p>
          <a:p>
            <a:endParaRPr lang="en-US" dirty="0"/>
          </a:p>
          <a:p>
            <a:r>
              <a:rPr lang="en-US" dirty="0"/>
              <a:t>Dedicate part of the syllabus</a:t>
            </a:r>
            <a:br>
              <a:rPr lang="en-US" dirty="0"/>
            </a:br>
            <a:r>
              <a:rPr lang="en-US" dirty="0"/>
              <a:t>(like this one)</a:t>
            </a:r>
          </a:p>
          <a:p>
            <a:r>
              <a:rPr lang="en-US" dirty="0"/>
              <a:t>Take an entire class on AI</a:t>
            </a:r>
            <a:br>
              <a:rPr lang="en-US" dirty="0"/>
            </a:br>
            <a:r>
              <a:rPr lang="en-US" dirty="0"/>
              <a:t>and Ethics, Ethics and</a:t>
            </a:r>
            <a:br>
              <a:rPr lang="en-US" dirty="0"/>
            </a:br>
            <a:r>
              <a:rPr lang="en-US" dirty="0"/>
              <a:t>Philosophy</a:t>
            </a:r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10E8F9-F77E-FF48-B8F0-D2FFCB9905BE}"/>
              </a:ext>
            </a:extLst>
          </p:cNvPr>
          <p:cNvGrpSpPr/>
          <p:nvPr/>
        </p:nvGrpSpPr>
        <p:grpSpPr>
          <a:xfrm>
            <a:off x="6155495" y="2438686"/>
            <a:ext cx="6096000" cy="3813780"/>
            <a:chOff x="6155495" y="2438686"/>
            <a:chExt cx="6096000" cy="3813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D295C-CAA7-FA4F-AD31-0E1CE6C1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985" y="2438686"/>
              <a:ext cx="5631020" cy="31674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57F675-A34E-5A45-BCA0-62814B9460CE}"/>
                </a:ext>
              </a:extLst>
            </p:cNvPr>
            <p:cNvSpPr/>
            <p:nvPr/>
          </p:nvSpPr>
          <p:spPr>
            <a:xfrm>
              <a:off x="6155495" y="5606135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Image from one of Stanford AI Lab’s ‘</a:t>
              </a:r>
              <a:r>
                <a:rPr lang="en-US" u="sng" dirty="0">
                  <a:solidFill>
                    <a:srgbClr val="222222"/>
                  </a:solidFill>
                  <a:latin typeface="Georgia" panose="02040502050405020303" pitchFamily="18" charset="0"/>
                  <a:hlinkClick r:id="rId3"/>
                </a:rPr>
                <a:t>AI Salon</a:t>
              </a:r>
              <a:r>
                <a:rPr lang="en-US" dirty="0">
                  <a:solidFill>
                    <a:srgbClr val="222222"/>
                  </a:solidFill>
                  <a:latin typeface="Georgia" panose="02040502050405020303" pitchFamily="18" charset="0"/>
                </a:rPr>
                <a:t>’ events on Best Practices in doing Ethical AI Research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9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F113-1406-C54A-9FC7-05006100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9760-E583-8743-9211-A71D1960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and promote more diverse research perspectives</a:t>
            </a:r>
          </a:p>
          <a:p>
            <a:endParaRPr lang="en-US" dirty="0"/>
          </a:p>
          <a:p>
            <a:r>
              <a:rPr lang="en-US" dirty="0"/>
              <a:t>In 2017, Joy </a:t>
            </a:r>
            <a:r>
              <a:rPr lang="en-US" dirty="0" err="1"/>
              <a:t>Buolamwini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found facial recognition</a:t>
            </a:r>
            <a:br>
              <a:rPr lang="en-US" dirty="0"/>
            </a:br>
            <a:r>
              <a:rPr lang="en-US" dirty="0"/>
              <a:t>platforms at Microsoft, IBM,</a:t>
            </a:r>
            <a:br>
              <a:rPr lang="en-US" dirty="0"/>
            </a:br>
            <a:r>
              <a:rPr lang="en-US" dirty="0"/>
              <a:t>and Face++ did very poorly</a:t>
            </a:r>
            <a:br>
              <a:rPr lang="en-US" dirty="0"/>
            </a:br>
            <a:r>
              <a:rPr lang="en-US" dirty="0"/>
              <a:t>when identifying women</a:t>
            </a:r>
            <a:br>
              <a:rPr lang="en-US" dirty="0"/>
            </a:br>
            <a:r>
              <a:rPr lang="en-US" dirty="0"/>
              <a:t>and minorities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A378-BB90-D444-9EE9-FEBE51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4" y="2644346"/>
            <a:ext cx="5513246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83F8-F361-CB41-AF46-1C8A81D0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D3C8F-460D-AE41-B88B-2CA26517A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/>
          <a:lstStyle/>
          <a:p>
            <a:r>
              <a:rPr lang="en-US" dirty="0"/>
              <a:t>While each service touted an excellent overall accuracy, certain subgroups performed very poorly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 created </a:t>
            </a:r>
            <a:r>
              <a:rPr lang="en-US" dirty="0">
                <a:hlinkClick r:id="rId2"/>
              </a:rPr>
              <a:t>http://gendershades.org/</a:t>
            </a:r>
            <a:r>
              <a:rPr lang="en-US" dirty="0"/>
              <a:t> and contacted each company regarding their inclusion and diversity practices during development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81D0-8AC5-5B41-BEEE-0E33F227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90" y="2841939"/>
            <a:ext cx="77089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47335-A017-E348-B3A3-3EA077E1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040" y="2841939"/>
            <a:ext cx="77724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5F1EE-4E5C-0147-A683-C8EFE86C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740" y="2841939"/>
            <a:ext cx="774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EFD7-F9D3-3246-A369-90C72ACDB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40" y="2841939"/>
            <a:ext cx="7734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1990-C437-7944-8861-20085CC1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3563-C7BF-3C40-BF6F-589D0107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Small and large-scale initiatives</a:t>
            </a:r>
          </a:p>
          <a:p>
            <a:endParaRPr lang="en-US" dirty="0"/>
          </a:p>
          <a:p>
            <a:r>
              <a:rPr lang="en-US" dirty="0"/>
              <a:t>AI4ALL</a:t>
            </a:r>
          </a:p>
          <a:p>
            <a:r>
              <a:rPr lang="en-US" dirty="0"/>
              <a:t>Women in AI</a:t>
            </a:r>
          </a:p>
          <a:p>
            <a:r>
              <a:rPr lang="en-US" dirty="0"/>
              <a:t>Black in AI</a:t>
            </a:r>
          </a:p>
          <a:p>
            <a:endParaRPr lang="en-US" dirty="0"/>
          </a:p>
          <a:p>
            <a:r>
              <a:rPr lang="en-US" dirty="0"/>
              <a:t>AI Now and NYU</a:t>
            </a:r>
          </a:p>
          <a:p>
            <a:r>
              <a:rPr lang="en-US" dirty="0"/>
              <a:t>Human-Centered AI Institute at Stanford</a:t>
            </a:r>
          </a:p>
          <a:p>
            <a:r>
              <a:rPr lang="en-US" dirty="0"/>
              <a:t>Ada Lovelace Institute</a:t>
            </a:r>
          </a:p>
          <a:p>
            <a:r>
              <a:rPr lang="en-US" dirty="0"/>
              <a:t>AAAI/ACM Conference on AI, Ethics, and Society</a:t>
            </a:r>
          </a:p>
        </p:txBody>
      </p:sp>
    </p:spTree>
    <p:extLst>
      <p:ext uri="{BB962C8B-B14F-4D97-AF65-F5344CB8AC3E}">
        <p14:creationId xmlns:p14="http://schemas.microsoft.com/office/powerpoint/2010/main" val="38192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6569-60BD-9241-A5F1-3584546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Advocacy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B0DF-D3DF-0C47-9BF6-9D0256F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05416"/>
          </a:xfrm>
        </p:spPr>
        <p:txBody>
          <a:bodyPr/>
          <a:lstStyle/>
          <a:p>
            <a:r>
              <a:rPr lang="en-US" dirty="0"/>
              <a:t>And don’t forget: </a:t>
            </a:r>
            <a:r>
              <a:rPr lang="en-US" b="1" dirty="0"/>
              <a:t>you</a:t>
            </a:r>
            <a:endParaRPr lang="en-US" dirty="0"/>
          </a:p>
          <a:p>
            <a:pPr lvl="1"/>
            <a:r>
              <a:rPr lang="en-US" b="1" dirty="0"/>
              <a:t>Take a stand </a:t>
            </a:r>
            <a:r>
              <a:rPr lang="en-US" dirty="0"/>
              <a:t>against unethical decisions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Employees of Amazon and Microsoft have likewise worked to withdraw their respective companies from DoD contracts</a:t>
            </a:r>
          </a:p>
          <a:p>
            <a:pPr lvl="1"/>
            <a:r>
              <a:rPr lang="en-US" dirty="0"/>
              <a:t>Expand your own intellectual and research circles to include other viewpoints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7C5F0-74E0-4946-83F1-0ADCFCD1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18" y="2955439"/>
            <a:ext cx="7443987" cy="2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93CE-D318-7949-B6CF-16F243DA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C217-DD2B-BB45-95E2-4A097F46F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03124"/>
          </a:xfrm>
        </p:spPr>
        <p:txBody>
          <a:bodyPr>
            <a:normAutofit/>
          </a:bodyPr>
          <a:lstStyle/>
          <a:p>
            <a:r>
              <a:rPr lang="en-US" dirty="0"/>
              <a:t>Data science and artificial intelligence are only going to become more intertwined with our daily lives (self-driving cars, smart homes, internet-of-things)</a:t>
            </a:r>
          </a:p>
          <a:p>
            <a:r>
              <a:rPr lang="en-US" dirty="0"/>
              <a:t>Automated decision-making has the potential to shape our civilization on a large scale</a:t>
            </a:r>
          </a:p>
          <a:p>
            <a:r>
              <a:rPr lang="en-US" dirty="0"/>
              <a:t>Understanding this technology and the strengths and limitations of its abilities is critical as we integrate it ever more deeply into our everyday routines</a:t>
            </a:r>
          </a:p>
          <a:p>
            <a:r>
              <a:rPr lang="en-US" dirty="0"/>
              <a:t>Being able to interface not only with researchers, but with policymakers, legislators, and the public is going to be essential</a:t>
            </a:r>
          </a:p>
          <a:p>
            <a:r>
              <a:rPr lang="en-US" dirty="0"/>
              <a:t>Can no longer afford to hide behind the ivory tower and ignore the implications of our work, and its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41554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165B-7ACC-9845-8B5E-79AF3771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0B5-8A37-FA4A-8EA5-22F886CDD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14335"/>
          </a:xfrm>
        </p:spPr>
        <p:txBody>
          <a:bodyPr>
            <a:normAutofit/>
          </a:bodyPr>
          <a:lstStyle/>
          <a:p>
            <a:r>
              <a:rPr lang="en-US" dirty="0"/>
              <a:t>Slides </a:t>
            </a:r>
            <a:r>
              <a:rPr lang="en-US" dirty="0">
                <a:hlinkClick r:id="rId2"/>
              </a:rPr>
              <a:t>https://thegradient.pub/in-favor-of-developing-ethical-best-practices-in-ai-research/</a:t>
            </a:r>
            <a:r>
              <a:rPr lang="en-US" dirty="0"/>
              <a:t> </a:t>
            </a:r>
          </a:p>
          <a:p>
            <a:r>
              <a:rPr lang="en-US" dirty="0"/>
              <a:t>Gender Shades </a:t>
            </a:r>
            <a:r>
              <a:rPr lang="en-US" dirty="0">
                <a:hlinkClick r:id="rId3"/>
              </a:rPr>
              <a:t>http://gendershades.org/index.html</a:t>
            </a:r>
            <a:r>
              <a:rPr lang="en-US" dirty="0"/>
              <a:t> </a:t>
            </a:r>
          </a:p>
          <a:p>
            <a:r>
              <a:rPr lang="en-US" dirty="0"/>
              <a:t>Stanford Sexual Orientation </a:t>
            </a:r>
            <a:r>
              <a:rPr lang="en-US" dirty="0">
                <a:hlinkClick r:id="rId4"/>
              </a:rPr>
              <a:t>https://www.nytimes.com/2017/10/09/science/stanford-sexual-orientation-study.html</a:t>
            </a:r>
            <a:r>
              <a:rPr lang="en-US" dirty="0"/>
              <a:t> </a:t>
            </a:r>
          </a:p>
          <a:p>
            <a:r>
              <a:rPr lang="en-US" dirty="0"/>
              <a:t>Amazon </a:t>
            </a:r>
            <a:r>
              <a:rPr lang="en-US" dirty="0" err="1"/>
              <a:t>Rekognition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https://www.nytimes.com/2019/01/24/technology/amazon-facial-technology-study.html</a:t>
            </a:r>
            <a:r>
              <a:rPr lang="en-US" dirty="0"/>
              <a:t> </a:t>
            </a:r>
          </a:p>
          <a:p>
            <a:r>
              <a:rPr lang="en-US" dirty="0"/>
              <a:t>ACM FAT* Proceedings </a:t>
            </a:r>
            <a:r>
              <a:rPr lang="en-US" dirty="0">
                <a:hlinkClick r:id="rId6"/>
              </a:rPr>
              <a:t>https://fatconference.org/2019/acceptedpapers.html</a:t>
            </a:r>
            <a:r>
              <a:rPr lang="en-US" dirty="0"/>
              <a:t> </a:t>
            </a:r>
          </a:p>
          <a:p>
            <a:r>
              <a:rPr lang="en-US" dirty="0"/>
              <a:t>AI Ethics Resources </a:t>
            </a:r>
            <a:r>
              <a:rPr lang="en-US" dirty="0">
                <a:hlinkClick r:id="rId7"/>
              </a:rPr>
              <a:t>https://www.fast.ai/2018/09/24/ai-ethics-resources/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691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4F23-3695-A44D-B634-2ACB32CB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888DB-E50A-AF44-8627-871B58C5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4" y="1450717"/>
            <a:ext cx="6356472" cy="48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4031-7429-1A4F-891A-B16EFA15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Technical Debt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7CC9-7548-CA4F-BA6A-776D2799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054" y="1458097"/>
            <a:ext cx="5881891" cy="49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FBF2C9-CB3D-1344-80E5-149A1DD4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31" y="1327150"/>
            <a:ext cx="7480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teams discussed how their implementations might affect society?</a:t>
            </a:r>
          </a:p>
          <a:p>
            <a:r>
              <a:rPr lang="en-US" dirty="0"/>
              <a:t>Anyone consider the impact of their code on disadvantaged or vulnerable populations?</a:t>
            </a:r>
          </a:p>
          <a:p>
            <a:r>
              <a:rPr lang="en-US" dirty="0"/>
              <a:t>Were any tests written to determine if the datasets were biased?</a:t>
            </a:r>
          </a:p>
          <a:p>
            <a:r>
              <a:rPr lang="en-US" dirty="0"/>
              <a:t>Did any team discussions center around transparency of the trained model?</a:t>
            </a:r>
          </a:p>
          <a:p>
            <a:r>
              <a:rPr lang="en-US" dirty="0"/>
              <a:t>Any time spent considering other ethical hypotheticals?</a:t>
            </a:r>
          </a:p>
        </p:txBody>
      </p:sp>
    </p:spTree>
    <p:extLst>
      <p:ext uri="{BB962C8B-B14F-4D97-AF65-F5344CB8AC3E}">
        <p14:creationId xmlns:p14="http://schemas.microsoft.com/office/powerpoint/2010/main" val="13114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attention to ethics…?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4458734" cy="3777622"/>
          </a:xfrm>
        </p:spPr>
        <p:txBody>
          <a:bodyPr/>
          <a:lstStyle/>
          <a:p>
            <a:r>
              <a:rPr lang="en-US" dirty="0"/>
              <a:t>Fairness, Accountability, and Transparency</a:t>
            </a:r>
          </a:p>
          <a:p>
            <a:pPr lvl="1"/>
            <a:r>
              <a:rPr lang="en-US" dirty="0"/>
              <a:t>FATML</a:t>
            </a:r>
          </a:p>
          <a:p>
            <a:pPr lvl="1"/>
            <a:r>
              <a:rPr lang="en-US" dirty="0"/>
              <a:t>FAT*</a:t>
            </a:r>
          </a:p>
          <a:p>
            <a:r>
              <a:rPr lang="en-US" dirty="0"/>
              <a:t>More informal chatter (following some high-profile blunders)</a:t>
            </a:r>
          </a:p>
          <a:p>
            <a:r>
              <a:rPr lang="en-US" dirty="0"/>
              <a:t>General scientific ethics courses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BBC-47BE-C841-B01E-6596256C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07" y="1779373"/>
            <a:ext cx="5503623" cy="4131849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527C7AAB-9F8D-F94D-8ED8-EA434D599BB3}"/>
              </a:ext>
            </a:extLst>
          </p:cNvPr>
          <p:cNvSpPr/>
          <p:nvPr/>
        </p:nvSpPr>
        <p:spPr>
          <a:xfrm>
            <a:off x="1075037" y="4572000"/>
            <a:ext cx="5972907" cy="215007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lecture: some best practices to know</a:t>
            </a:r>
          </a:p>
        </p:txBody>
      </p:sp>
    </p:spTree>
    <p:extLst>
      <p:ext uri="{BB962C8B-B14F-4D97-AF65-F5344CB8AC3E}">
        <p14:creationId xmlns:p14="http://schemas.microsoft.com/office/powerpoint/2010/main" val="13324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E22AEF-3EFA-024B-AAB9-0CDEE940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07" y="1605578"/>
            <a:ext cx="35687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BAD4E4-6C35-164E-B4B1-D5F14B9C178C}"/>
              </a:ext>
            </a:extLst>
          </p:cNvPr>
          <p:cNvSpPr/>
          <p:nvPr/>
        </p:nvSpPr>
        <p:spPr>
          <a:xfrm>
            <a:off x="8878878" y="6389702"/>
            <a:ext cx="268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https://</a:t>
            </a:r>
            <a:r>
              <a:rPr lang="en-US" dirty="0" err="1">
                <a:solidFill>
                  <a:srgbClr val="222222"/>
                </a:solidFill>
                <a:latin typeface="Georgia" panose="02040502050405020303" pitchFamily="18" charset="0"/>
              </a:rPr>
              <a:t>xkcd.com</a:t>
            </a:r>
            <a:r>
              <a:rPr lang="en-US" dirty="0">
                <a:solidFill>
                  <a:srgbClr val="222222"/>
                </a:solidFill>
                <a:latin typeface="Georgia" panose="02040502050405020303" pitchFamily="18" charset="0"/>
              </a:rPr>
              <a:t>/1390/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52D09-B934-8C44-B6BE-7E69A56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Unintended consequences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FCD45-389C-3B42-8C33-13D3C1EE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91616"/>
            <a:ext cx="5429465" cy="4403124"/>
          </a:xfrm>
        </p:spPr>
        <p:txBody>
          <a:bodyPr/>
          <a:lstStyle/>
          <a:p>
            <a:r>
              <a:rPr lang="en-US" dirty="0"/>
              <a:t>The primary goal of ethical thinking in data science (and everywhere, really) is to </a:t>
            </a:r>
            <a:r>
              <a:rPr lang="en-US" b="1" dirty="0"/>
              <a:t>avoid unintended consequences of your work</a:t>
            </a:r>
            <a:endParaRPr lang="en-US" dirty="0"/>
          </a:p>
          <a:p>
            <a:pPr lvl="1"/>
            <a:r>
              <a:rPr lang="en-US" dirty="0"/>
              <a:t>(of course, this assumes the actor is intentionally good… we don’t have time to cover how to handle intentionally bad actors)</a:t>
            </a:r>
          </a:p>
          <a:p>
            <a:r>
              <a:rPr lang="en-US" dirty="0"/>
              <a:t>How?</a:t>
            </a:r>
          </a:p>
          <a:p>
            <a:r>
              <a:rPr lang="en-US" b="1" dirty="0"/>
              <a:t>Education</a:t>
            </a:r>
          </a:p>
          <a:p>
            <a:r>
              <a:rPr lang="en-US" b="1" dirty="0"/>
              <a:t>Communication</a:t>
            </a:r>
          </a:p>
          <a:p>
            <a:r>
              <a:rPr lang="en-US" b="1" dirty="0"/>
              <a:t>Distribution</a:t>
            </a:r>
          </a:p>
          <a:p>
            <a:r>
              <a:rPr lang="en-US" b="1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25417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C48F-F143-024E-ACBD-270FDB6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27D2-2B5B-B342-8598-D887DFA4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600832"/>
          </a:xfrm>
        </p:spPr>
        <p:txBody>
          <a:bodyPr>
            <a:normAutofit/>
          </a:bodyPr>
          <a:lstStyle/>
          <a:p>
            <a:r>
              <a:rPr lang="en-US" dirty="0"/>
              <a:t>Basics of AI Ethics</a:t>
            </a:r>
          </a:p>
          <a:p>
            <a:r>
              <a:rPr lang="en-US" dirty="0"/>
              <a:t>Legal and policy communities have thought about ethics in AI at least as much as AI researchers have thought about its development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Consider: opacity of machine learning algorithms</a:t>
            </a:r>
          </a:p>
          <a:p>
            <a:pPr lvl="1"/>
            <a:r>
              <a:rPr lang="en-US" dirty="0"/>
              <a:t>What is “opacity”?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secrecy </a:t>
            </a:r>
            <a:br>
              <a:rPr lang="en-US" b="1" dirty="0"/>
            </a:br>
            <a:r>
              <a:rPr lang="en-US" dirty="0"/>
              <a:t>(corporate, government)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technical illiteracy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(black box algorithms)</a:t>
            </a:r>
          </a:p>
          <a:p>
            <a:pPr lvl="1"/>
            <a:r>
              <a:rPr lang="en-US" dirty="0"/>
              <a:t>Opacity of </a:t>
            </a:r>
            <a:r>
              <a:rPr lang="en-US" b="1" dirty="0"/>
              <a:t>scale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(unavoidable algorithmic complexity)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98A63-3BBE-2C41-82EA-4FACD59E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8" y="4120978"/>
            <a:ext cx="4725979" cy="23682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9C10D-AD2C-CB47-9BE3-6F9BF89ADDAA}"/>
              </a:ext>
            </a:extLst>
          </p:cNvPr>
          <p:cNvSpPr/>
          <p:nvPr/>
        </p:nvSpPr>
        <p:spPr>
          <a:xfrm>
            <a:off x="7414370" y="6471563"/>
            <a:ext cx="45514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journals.sagepub.com</a:t>
            </a:r>
            <a:r>
              <a:rPr lang="en-US" sz="1000" dirty="0"/>
              <a:t>/</a:t>
            </a:r>
            <a:r>
              <a:rPr lang="en-US" sz="1000" dirty="0" err="1"/>
              <a:t>doi</a:t>
            </a:r>
            <a:r>
              <a:rPr lang="en-US" sz="1000" dirty="0"/>
              <a:t>/abs/10.1177/2053951715622512</a:t>
            </a:r>
          </a:p>
        </p:txBody>
      </p:sp>
    </p:spTree>
    <p:extLst>
      <p:ext uri="{BB962C8B-B14F-4D97-AF65-F5344CB8AC3E}">
        <p14:creationId xmlns:p14="http://schemas.microsoft.com/office/powerpoint/2010/main" val="11433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E157-956C-0047-8E84-9784A90E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AE0F-1CA3-5341-9507-E4064D287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757348"/>
            <a:ext cx="8915400" cy="3777622"/>
          </a:xfrm>
        </p:spPr>
        <p:txBody>
          <a:bodyPr/>
          <a:lstStyle/>
          <a:p>
            <a:r>
              <a:rPr lang="en-US" dirty="0"/>
              <a:t>Consider: potential harms of fully-automated decision-making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98FF0-B9F9-134A-BC28-0C09B0899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85"/>
          <a:stretch/>
        </p:blipFill>
        <p:spPr>
          <a:xfrm>
            <a:off x="2369461" y="2139457"/>
            <a:ext cx="8775700" cy="89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9540-8848-F245-80F5-6ACEAFA1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1"/>
          <a:stretch/>
        </p:blipFill>
        <p:spPr>
          <a:xfrm>
            <a:off x="2369461" y="3038238"/>
            <a:ext cx="8775700" cy="344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23857-B8AF-0147-8892-81E8FAB6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848" y="3021556"/>
            <a:ext cx="880110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F807E-34DD-0145-860D-A0B23110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661" y="2975427"/>
            <a:ext cx="88265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1A745-B334-7F4B-A6BF-980C2A85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160" y="2985935"/>
            <a:ext cx="881380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79CF13-039D-534E-9F13-700C313E8998}"/>
              </a:ext>
            </a:extLst>
          </p:cNvPr>
          <p:cNvSpPr/>
          <p:nvPr/>
        </p:nvSpPr>
        <p:spPr>
          <a:xfrm>
            <a:off x="3124898" y="6537114"/>
            <a:ext cx="71463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fpf.org</a:t>
            </a:r>
            <a:r>
              <a:rPr lang="en-US" sz="1000" dirty="0"/>
              <a:t>/2017/12/11/unfairness-by-algorithm-distilling-the-harms-of-automated-decision-making/</a:t>
            </a:r>
          </a:p>
        </p:txBody>
      </p:sp>
    </p:spTree>
    <p:extLst>
      <p:ext uri="{BB962C8B-B14F-4D97-AF65-F5344CB8AC3E}">
        <p14:creationId xmlns:p14="http://schemas.microsoft.com/office/powerpoint/2010/main" val="33035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{B43B7CE8-93FE-224B-9D89-0386A17D9426}tf10001069</Template>
  <TotalTime>1070</TotalTime>
  <Words>1084</Words>
  <Application>Microsoft Macintosh PowerPoint</Application>
  <PresentationFormat>Widescreen</PresentationFormat>
  <Paragraphs>175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Georgia</vt:lpstr>
      <vt:lpstr>Wingdings 3</vt:lpstr>
      <vt:lpstr>Wisp</vt:lpstr>
      <vt:lpstr>Ethics in Data Science</vt:lpstr>
      <vt:lpstr>Recall Lecture 4</vt:lpstr>
      <vt:lpstr>Causes of Technical Debt</vt:lpstr>
      <vt:lpstr>PowerPoint Presentation</vt:lpstr>
      <vt:lpstr>Anyone?</vt:lpstr>
      <vt:lpstr>Growing attention to ethics…?</vt:lpstr>
      <vt:lpstr>Unintended consequences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Education</vt:lpstr>
      <vt:lpstr>Communication</vt:lpstr>
      <vt:lpstr>Communication</vt:lpstr>
      <vt:lpstr>Communication</vt:lpstr>
      <vt:lpstr>Distribution</vt:lpstr>
      <vt:lpstr>Distribution</vt:lpstr>
      <vt:lpstr>Distribution</vt:lpstr>
      <vt:lpstr>Advocacy</vt:lpstr>
      <vt:lpstr>Advocacy</vt:lpstr>
      <vt:lpstr>Advocacy</vt:lpstr>
      <vt:lpstr>Advocacy</vt:lpstr>
      <vt:lpstr>Advocacy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 in Data Science</dc:title>
  <dc:creator>Shannon Quinn</dc:creator>
  <cp:lastModifiedBy>Shannon Quinn</cp:lastModifiedBy>
  <cp:revision>69</cp:revision>
  <dcterms:created xsi:type="dcterms:W3CDTF">2019-02-26T00:24:36Z</dcterms:created>
  <dcterms:modified xsi:type="dcterms:W3CDTF">2019-02-26T18:17:03Z</dcterms:modified>
</cp:coreProperties>
</file>